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257" r:id="rId2"/>
    <p:sldId id="350" r:id="rId3"/>
    <p:sldId id="349" r:id="rId4"/>
    <p:sldId id="258" r:id="rId5"/>
    <p:sldId id="274" r:id="rId6"/>
    <p:sldId id="351" r:id="rId7"/>
    <p:sldId id="352" r:id="rId8"/>
    <p:sldId id="353" r:id="rId9"/>
    <p:sldId id="278" r:id="rId10"/>
    <p:sldId id="279" r:id="rId11"/>
    <p:sldId id="280" r:id="rId12"/>
    <p:sldId id="281" r:id="rId13"/>
    <p:sldId id="282" r:id="rId14"/>
    <p:sldId id="354" r:id="rId15"/>
    <p:sldId id="355" r:id="rId16"/>
    <p:sldId id="275" r:id="rId17"/>
    <p:sldId id="276" r:id="rId18"/>
    <p:sldId id="277" r:id="rId19"/>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58E0DCB-ED29-30B1-79CC-F068E9AF66B0}"/>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A Study Of The Psalms (40)</a:t>
            </a:r>
          </a:p>
        </p:txBody>
      </p:sp>
      <p:sp>
        <p:nvSpPr>
          <p:cNvPr id="3" name="Date Placeholder 2">
            <a:extLst>
              <a:ext uri="{FF2B5EF4-FFF2-40B4-BE49-F238E27FC236}">
                <a16:creationId xmlns:a16="http://schemas.microsoft.com/office/drawing/2014/main" id="{BCEE5507-4F9F-F4E5-8847-A6D8E96D44BB}"/>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9/11/2022 am class</a:t>
            </a:r>
          </a:p>
        </p:txBody>
      </p:sp>
      <p:sp>
        <p:nvSpPr>
          <p:cNvPr id="4" name="Footer Placeholder 3">
            <a:extLst>
              <a:ext uri="{FF2B5EF4-FFF2-40B4-BE49-F238E27FC236}">
                <a16:creationId xmlns:a16="http://schemas.microsoft.com/office/drawing/2014/main" id="{31FDCEE0-212B-711A-0E29-1A031A1393C4}"/>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B00B0B3C-9593-B9AE-C71F-F081DA6D6F18}"/>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495F7906-EEB8-46CC-8CCF-03678F2E219D}"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319698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A Study Of The Psalms (40)</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9/11/2022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286DE579-61BD-4D5C-BED4-23F0780B39B9}" type="slidenum">
              <a:rPr lang="en-US" smtClean="0"/>
              <a:t>‹#›</a:t>
            </a:fld>
            <a:endParaRPr lang="en-US"/>
          </a:p>
        </p:txBody>
      </p:sp>
    </p:spTree>
    <p:extLst>
      <p:ext uri="{BB962C8B-B14F-4D97-AF65-F5344CB8AC3E}">
        <p14:creationId xmlns:p14="http://schemas.microsoft.com/office/powerpoint/2010/main" val="3786577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40558859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47462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585612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2686748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31832339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2336508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2311531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4030890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2856135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505503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A318651-E20A-425D-91E5-C1AA275041C0}" type="datetimeFigureOut">
              <a:rPr lang="en-US" smtClean="0"/>
              <a:t>9/16/2022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2355664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A318651-E20A-425D-91E5-C1AA275041C0}" type="datetimeFigureOut">
              <a:rPr lang="en-US" smtClean="0"/>
              <a:t>9/16/2022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4886986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3E15FF1-0F03-7E2D-FB24-A3A02FCD8E29}"/>
              </a:ext>
            </a:extLst>
          </p:cNvPr>
          <p:cNvSpPr>
            <a:spLocks noGrp="1"/>
          </p:cNvSpPr>
          <p:nvPr>
            <p:ph type="subTitle" idx="1"/>
          </p:nvPr>
        </p:nvSpPr>
        <p:spPr>
          <a:xfrm>
            <a:off x="1380243" y="3200400"/>
            <a:ext cx="6400800" cy="584775"/>
          </a:xfrm>
        </p:spPr>
        <p:txBody>
          <a:bodyPr>
            <a:spAutoFit/>
          </a:bodyPr>
          <a:lstStyle/>
          <a:p>
            <a:r>
              <a:rPr lang="en-US" sz="3200" b="1" dirty="0">
                <a:solidFill>
                  <a:schemeClr val="tx1"/>
                </a:solidFill>
              </a:rPr>
              <a:t>September 11, 2022</a:t>
            </a:r>
          </a:p>
        </p:txBody>
      </p:sp>
      <p:sp>
        <p:nvSpPr>
          <p:cNvPr id="2" name="Title 1">
            <a:extLst>
              <a:ext uri="{FF2B5EF4-FFF2-40B4-BE49-F238E27FC236}">
                <a16:creationId xmlns:a16="http://schemas.microsoft.com/office/drawing/2014/main" id="{0061B9E0-4F14-B5FC-DFDA-726DD847D2EE}"/>
              </a:ext>
            </a:extLst>
          </p:cNvPr>
          <p:cNvSpPr>
            <a:spLocks noGrp="1"/>
          </p:cNvSpPr>
          <p:nvPr>
            <p:ph type="ctrTitle"/>
          </p:nvPr>
        </p:nvSpPr>
        <p:spPr>
          <a:xfrm>
            <a:off x="457200" y="1863916"/>
            <a:ext cx="8229600" cy="754053"/>
          </a:xfrm>
        </p:spPr>
        <p:txBody>
          <a:bodyPr>
            <a:spAutoFit/>
          </a:bodyPr>
          <a:lstStyle/>
          <a:p>
            <a:r>
              <a:rPr lang="en-US" dirty="0">
                <a:solidFill>
                  <a:schemeClr val="bg1"/>
                </a:solidFill>
              </a:rPr>
              <a:t>Psalms 22 – Messianic Prophecy</a:t>
            </a:r>
          </a:p>
        </p:txBody>
      </p:sp>
    </p:spTree>
    <p:extLst>
      <p:ext uri="{BB962C8B-B14F-4D97-AF65-F5344CB8AC3E}">
        <p14:creationId xmlns:p14="http://schemas.microsoft.com/office/powerpoint/2010/main" val="2293707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400932" y="1486979"/>
            <a:ext cx="8372475" cy="5273238"/>
          </a:xfrm>
        </p:spPr>
        <p:txBody>
          <a:bodyPr>
            <a:spAutoFit/>
          </a:bodyPr>
          <a:lstStyle/>
          <a:p>
            <a:r>
              <a:rPr lang="en-US" sz="3200" dirty="0"/>
              <a:t>What is meant by the phrase: </a:t>
            </a:r>
            <a:r>
              <a:rPr lang="en-US" sz="3200" i="1" dirty="0"/>
              <a:t>“My God, My God, why have You forsaken Me?”</a:t>
            </a:r>
            <a:r>
              <a:rPr lang="en-US" sz="3200" dirty="0"/>
              <a:t> (NASV)</a:t>
            </a:r>
          </a:p>
          <a:p>
            <a:pPr marL="0" indent="0">
              <a:buNone/>
            </a:pPr>
            <a:endParaRPr lang="en-US" sz="3200" i="1" dirty="0"/>
          </a:p>
          <a:p>
            <a:r>
              <a:rPr lang="en-US" sz="3200" dirty="0"/>
              <a:t>Verses 7-8 express </a:t>
            </a:r>
            <a:r>
              <a:rPr lang="en-US" sz="3200" u="sng" dirty="0"/>
              <a:t>exactly</a:t>
            </a:r>
            <a:r>
              <a:rPr lang="en-US" sz="3200" dirty="0"/>
              <a:t> what happened with those who mocked and sneered at Jesus.</a:t>
            </a:r>
          </a:p>
          <a:p>
            <a:pPr lvl="1"/>
            <a:r>
              <a:rPr lang="en-US" sz="3200" dirty="0"/>
              <a:t>They did not think that God would deliver Jesus because He appeared so despised and smitten by God.</a:t>
            </a:r>
          </a:p>
          <a:p>
            <a:pPr lvl="1"/>
            <a:r>
              <a:rPr lang="en-US" sz="3200" dirty="0"/>
              <a:t>It was </a:t>
            </a:r>
            <a:r>
              <a:rPr lang="en-US" sz="3200" u="sng" dirty="0"/>
              <a:t>the people</a:t>
            </a:r>
            <a:r>
              <a:rPr lang="en-US" sz="3200" dirty="0"/>
              <a:t> who esteemed Jesus to be smitten and afflicted by God (Isaiah 53:4).</a:t>
            </a:r>
          </a:p>
        </p:txBody>
      </p:sp>
    </p:spTree>
    <p:extLst>
      <p:ext uri="{BB962C8B-B14F-4D97-AF65-F5344CB8AC3E}">
        <p14:creationId xmlns:p14="http://schemas.microsoft.com/office/powerpoint/2010/main" val="2360973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410359" y="1590676"/>
            <a:ext cx="8372475" cy="4832092"/>
          </a:xfrm>
        </p:spPr>
        <p:txBody>
          <a:bodyPr>
            <a:spAutoFit/>
          </a:bodyPr>
          <a:lstStyle/>
          <a:p>
            <a:r>
              <a:rPr lang="en-US" sz="3200" dirty="0"/>
              <a:t>What is meant by the phrase: </a:t>
            </a:r>
            <a:r>
              <a:rPr lang="en-US" sz="3200" i="1" dirty="0"/>
              <a:t>“My God, My God, why have You forsaken Me?”</a:t>
            </a:r>
            <a:r>
              <a:rPr lang="en-US" sz="3200" dirty="0"/>
              <a:t> (NASV)</a:t>
            </a:r>
          </a:p>
          <a:p>
            <a:pPr marL="0" indent="0">
              <a:buNone/>
            </a:pPr>
            <a:endParaRPr lang="en-US" sz="3200" i="1" dirty="0"/>
          </a:p>
          <a:p>
            <a:pPr>
              <a:buFont typeface="Wingdings" panose="05000000000000000000" pitchFamily="2" charset="2"/>
              <a:buChar char="Ø"/>
            </a:pPr>
            <a:r>
              <a:rPr lang="en-US" sz="3200" dirty="0"/>
              <a:t>The psalm shows that, in reality, the one uttering the cry has been heard.</a:t>
            </a:r>
          </a:p>
          <a:p>
            <a:pPr>
              <a:buFont typeface="Wingdings" panose="05000000000000000000" pitchFamily="2" charset="2"/>
              <a:buChar char="Ø"/>
            </a:pPr>
            <a:r>
              <a:rPr lang="en-US" sz="3200" dirty="0"/>
              <a:t>Verse 22 marks a change from defeat to victory.</a:t>
            </a:r>
          </a:p>
          <a:p>
            <a:pPr>
              <a:buFont typeface="Wingdings" panose="05000000000000000000" pitchFamily="2" charset="2"/>
              <a:buChar char="Ø"/>
            </a:pPr>
            <a:r>
              <a:rPr lang="en-US" sz="3200" dirty="0"/>
              <a:t>Note verse 24: </a:t>
            </a:r>
            <a:r>
              <a:rPr lang="en-US" sz="3200" i="1" dirty="0"/>
              <a:t>“For he hath not despised nor abhorred the affliction of the afflicted; neither hath he hid his face from him; but when he cried unto him, he heard.”</a:t>
            </a:r>
          </a:p>
        </p:txBody>
      </p:sp>
    </p:spTree>
    <p:extLst>
      <p:ext uri="{BB962C8B-B14F-4D97-AF65-F5344CB8AC3E}">
        <p14:creationId xmlns:p14="http://schemas.microsoft.com/office/powerpoint/2010/main" val="3318316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410359" y="1458698"/>
            <a:ext cx="8372475" cy="5165517"/>
          </a:xfrm>
        </p:spPr>
        <p:txBody>
          <a:bodyPr>
            <a:spAutoFit/>
          </a:bodyPr>
          <a:lstStyle/>
          <a:p>
            <a:r>
              <a:rPr lang="en-US" sz="2800" dirty="0"/>
              <a:t>What is meant by the phrase: </a:t>
            </a:r>
            <a:r>
              <a:rPr lang="en-US" sz="2800" i="1" dirty="0"/>
              <a:t>“My God, My God, why have You forsaken Me?”</a:t>
            </a:r>
            <a:r>
              <a:rPr lang="en-US" sz="2800" dirty="0"/>
              <a:t> (NASV)</a:t>
            </a:r>
          </a:p>
          <a:p>
            <a:pPr marL="0" indent="0">
              <a:buNone/>
            </a:pPr>
            <a:endParaRPr lang="en-US" sz="2800" i="1" dirty="0"/>
          </a:p>
          <a:p>
            <a:pPr>
              <a:buFont typeface="Wingdings" panose="05000000000000000000" pitchFamily="2" charset="2"/>
              <a:buChar char="Ø"/>
            </a:pPr>
            <a:r>
              <a:rPr lang="en-US" sz="2800" dirty="0"/>
              <a:t>If the hearers knew the psalm from which Jesus quoted, they would know the victory expressed in the latter part it.</a:t>
            </a:r>
          </a:p>
          <a:p>
            <a:pPr>
              <a:buFont typeface="Wingdings" panose="05000000000000000000" pitchFamily="2" charset="2"/>
              <a:buChar char="Ø"/>
            </a:pPr>
            <a:r>
              <a:rPr lang="en-US" sz="2800" dirty="0"/>
              <a:t>In dying on the cross, Jesus carried out this work. He finished the work that God had promised and foretold so long before.</a:t>
            </a:r>
          </a:p>
          <a:p>
            <a:pPr lvl="1"/>
            <a:r>
              <a:rPr lang="en-US" sz="2800" dirty="0"/>
              <a:t>John 19:30, </a:t>
            </a:r>
            <a:r>
              <a:rPr lang="en-US" sz="2800" i="1" dirty="0"/>
              <a:t>“When Jesus therefore had received the vinegar, he said, </a:t>
            </a:r>
            <a:r>
              <a:rPr lang="en-US" sz="2800" i="1" u="sng" dirty="0"/>
              <a:t>It is finished</a:t>
            </a:r>
            <a:r>
              <a:rPr lang="en-US" sz="2800" i="1" dirty="0"/>
              <a:t>: and he bowed his head, and gave up his spirit.”</a:t>
            </a:r>
          </a:p>
          <a:p>
            <a:pPr lvl="1"/>
            <a:r>
              <a:rPr lang="en-US" sz="2800" dirty="0"/>
              <a:t>cf. Psalms 22:25-31 God carried out justice and finished the work of providing for salvation for all of mankind.</a:t>
            </a:r>
          </a:p>
        </p:txBody>
      </p:sp>
    </p:spTree>
    <p:extLst>
      <p:ext uri="{BB962C8B-B14F-4D97-AF65-F5344CB8AC3E}">
        <p14:creationId xmlns:p14="http://schemas.microsoft.com/office/powerpoint/2010/main" val="428784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485775" y="1590676"/>
            <a:ext cx="8372475" cy="4729500"/>
          </a:xfrm>
        </p:spPr>
        <p:txBody>
          <a:bodyPr>
            <a:spAutoFit/>
          </a:bodyPr>
          <a:lstStyle/>
          <a:p>
            <a:r>
              <a:rPr lang="en-US" sz="3200" dirty="0"/>
              <a:t>What is meant by the phrase: </a:t>
            </a:r>
            <a:r>
              <a:rPr lang="en-US" sz="3200" i="1" dirty="0"/>
              <a:t>“My God, My God, why have You forsaken Me?” </a:t>
            </a:r>
            <a:r>
              <a:rPr lang="en-US" sz="3200" dirty="0"/>
              <a:t> (NASV)</a:t>
            </a:r>
            <a:endParaRPr lang="en-US" sz="3200" i="1" dirty="0"/>
          </a:p>
          <a:p>
            <a:pPr>
              <a:buFont typeface="Wingdings" panose="05000000000000000000" pitchFamily="2" charset="2"/>
              <a:buChar char="Ø"/>
            </a:pPr>
            <a:r>
              <a:rPr lang="en-US" sz="3200" dirty="0"/>
              <a:t>Jesus was referring to Psalms 22 as the fulfillment of the prophecy.</a:t>
            </a:r>
          </a:p>
          <a:p>
            <a:pPr>
              <a:buFont typeface="Wingdings" panose="05000000000000000000" pitchFamily="2" charset="2"/>
              <a:buChar char="Ø"/>
            </a:pPr>
            <a:r>
              <a:rPr lang="en-US" sz="3200" dirty="0"/>
              <a:t>It points to the victorious nature of God’s deliverance in the midst of a time that appeared so dismal.</a:t>
            </a:r>
          </a:p>
          <a:p>
            <a:pPr lvl="1"/>
            <a:r>
              <a:rPr lang="en-US" sz="3200" dirty="0"/>
              <a:t>Jesus as He quoted this psalm was simply awaiting the deliverance that He knew the Father would provide.</a:t>
            </a:r>
          </a:p>
        </p:txBody>
      </p:sp>
    </p:spTree>
    <p:extLst>
      <p:ext uri="{BB962C8B-B14F-4D97-AF65-F5344CB8AC3E}">
        <p14:creationId xmlns:p14="http://schemas.microsoft.com/office/powerpoint/2010/main" val="2714763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197966" y="1590676"/>
            <a:ext cx="8782836" cy="4755148"/>
          </a:xfrm>
        </p:spPr>
        <p:txBody>
          <a:bodyPr wrap="square">
            <a:spAutoFit/>
          </a:bodyPr>
          <a:lstStyle/>
          <a:p>
            <a:r>
              <a:rPr lang="en-US" sz="3200" dirty="0"/>
              <a:t>What is meant by the phrase: </a:t>
            </a:r>
            <a:r>
              <a:rPr lang="en-US" sz="3200" i="1" dirty="0"/>
              <a:t>“My God, My God, why have You forsaken Me?” </a:t>
            </a:r>
          </a:p>
          <a:p>
            <a:r>
              <a:rPr lang="en-US" sz="2800" dirty="0">
                <a:effectLst/>
                <a:ea typeface="Times New Roman" panose="02020603050405020304" pitchFamily="18" charset="0"/>
                <a:cs typeface="Times New Roman" panose="02020603050405020304" pitchFamily="18" charset="0"/>
              </a:rPr>
              <a:t>Jesus was not asking for an answer.</a:t>
            </a:r>
          </a:p>
          <a:p>
            <a:pPr lvl="1"/>
            <a:r>
              <a:rPr lang="en-US" sz="2800" dirty="0">
                <a:effectLst/>
                <a:ea typeface="Times New Roman" panose="02020603050405020304" pitchFamily="18" charset="0"/>
                <a:cs typeface="Times New Roman" panose="02020603050405020304" pitchFamily="18" charset="0"/>
              </a:rPr>
              <a:t>If we take it to literally mean that God forsook Jesus, then we would also have to take it to mean that Jesus didn’t know why.</a:t>
            </a:r>
          </a:p>
          <a:p>
            <a:pPr lvl="1"/>
            <a:r>
              <a:rPr lang="en-US" sz="2800" dirty="0">
                <a:effectLst/>
                <a:ea typeface="Times New Roman" panose="02020603050405020304" pitchFamily="18" charset="0"/>
                <a:cs typeface="Times New Roman" panose="02020603050405020304" pitchFamily="18" charset="0"/>
              </a:rPr>
              <a:t>He was referring to Psalms 22 as the fulfillment of the prophecy. It points to the victorious nature of God’s deliverance in the midst of a time that appeared so miserable.</a:t>
            </a:r>
          </a:p>
          <a:p>
            <a:pPr lvl="1"/>
            <a:r>
              <a:rPr lang="en-US" sz="2800" dirty="0">
                <a:effectLst/>
                <a:ea typeface="Times New Roman" panose="02020603050405020304" pitchFamily="18" charset="0"/>
                <a:cs typeface="Times New Roman" panose="02020603050405020304" pitchFamily="18" charset="0"/>
              </a:rPr>
              <a:t>He was simply awaiting the deliverance that He knew the Father would provide.</a:t>
            </a:r>
            <a:endParaRPr lang="en-US" sz="4400" i="1" dirty="0"/>
          </a:p>
        </p:txBody>
      </p:sp>
    </p:spTree>
    <p:extLst>
      <p:ext uri="{BB962C8B-B14F-4D97-AF65-F5344CB8AC3E}">
        <p14:creationId xmlns:p14="http://schemas.microsoft.com/office/powerpoint/2010/main" val="1789999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74F39-8F0F-553B-2089-F795DB0444EF}"/>
              </a:ext>
            </a:extLst>
          </p:cNvPr>
          <p:cNvSpPr>
            <a:spLocks noGrp="1"/>
          </p:cNvSpPr>
          <p:nvPr>
            <p:ph type="title"/>
          </p:nvPr>
        </p:nvSpPr>
        <p:spPr>
          <a:xfrm>
            <a:off x="141405" y="353988"/>
            <a:ext cx="8880049" cy="754053"/>
          </a:xfrm>
        </p:spPr>
        <p:txBody>
          <a:bodyPr wrap="square">
            <a:spAutoFit/>
          </a:bodyPr>
          <a:lstStyle/>
          <a:p>
            <a:r>
              <a:rPr lang="en-US" sz="3900" b="1" dirty="0">
                <a:solidFill>
                  <a:schemeClr val="tx1"/>
                </a:solidFill>
                <a:ea typeface="Times New Roman" panose="02020603050405020304" pitchFamily="18" charset="0"/>
                <a:cs typeface="Times New Roman" panose="02020603050405020304" pitchFamily="18" charset="0"/>
              </a:rPr>
              <a:t>Feeling forsaken, yet still trusting (22:1-5)</a:t>
            </a:r>
            <a:endParaRPr lang="en-US" sz="3900" b="1" dirty="0">
              <a:solidFill>
                <a:schemeClr val="tx1"/>
              </a:solidFill>
            </a:endParaRPr>
          </a:p>
        </p:txBody>
      </p:sp>
      <p:sp>
        <p:nvSpPr>
          <p:cNvPr id="3" name="Content Placeholder 2">
            <a:extLst>
              <a:ext uri="{FF2B5EF4-FFF2-40B4-BE49-F238E27FC236}">
                <a16:creationId xmlns:a16="http://schemas.microsoft.com/office/drawing/2014/main" id="{C81EEBF5-1B8F-A6A9-6F2A-3A18897AB3A0}"/>
              </a:ext>
            </a:extLst>
          </p:cNvPr>
          <p:cNvSpPr>
            <a:spLocks noGrp="1"/>
          </p:cNvSpPr>
          <p:nvPr>
            <p:ph sz="quarter" idx="1"/>
          </p:nvPr>
        </p:nvSpPr>
        <p:spPr>
          <a:xfrm>
            <a:off x="113123" y="1108435"/>
            <a:ext cx="8955465" cy="5493812"/>
          </a:xfrm>
        </p:spPr>
        <p:txBody>
          <a:bodyPr wrap="square">
            <a:spAutoFit/>
          </a:bodyPr>
          <a:lstStyle/>
          <a:p>
            <a:pPr>
              <a:spcBef>
                <a:spcPts val="0"/>
              </a:spcBef>
              <a:spcAft>
                <a:spcPts val="0"/>
              </a:spcAft>
              <a:tabLst>
                <a:tab pos="457200" algn="l"/>
              </a:tabLst>
            </a:pPr>
            <a:r>
              <a:rPr lang="en-US" sz="2700" dirty="0">
                <a:latin typeface="Perpetua" panose="02020502060401020303" pitchFamily="18" charset="0"/>
                <a:ea typeface="Times New Roman" panose="02020603050405020304" pitchFamily="18" charset="0"/>
                <a:cs typeface="Times New Roman" panose="02020603050405020304" pitchFamily="18" charset="0"/>
              </a:rPr>
              <a:t>V</a:t>
            </a:r>
            <a:r>
              <a:rPr lang="en-US" sz="2700" dirty="0">
                <a:effectLst/>
                <a:latin typeface="Perpetua" panose="02020502060401020303" pitchFamily="18" charset="0"/>
                <a:ea typeface="Times New Roman" panose="02020603050405020304" pitchFamily="18" charset="0"/>
                <a:cs typeface="Times New Roman" panose="02020603050405020304" pitchFamily="18" charset="0"/>
              </a:rPr>
              <a:t>erses 3-5 offer the contrast to this feeling of being forsaken.</a:t>
            </a:r>
          </a:p>
          <a:p>
            <a:pPr>
              <a:spcBef>
                <a:spcPts val="0"/>
              </a:spcBef>
              <a:spcAft>
                <a:spcPts val="0"/>
              </a:spcAft>
              <a:tabLst>
                <a:tab pos="457200" algn="l"/>
              </a:tabLst>
            </a:pPr>
            <a:r>
              <a:rPr lang="en-US" sz="2700" dirty="0">
                <a:effectLst/>
                <a:latin typeface="Perpetua" panose="02020502060401020303" pitchFamily="18" charset="0"/>
                <a:ea typeface="Times New Roman" panose="02020603050405020304" pitchFamily="18" charset="0"/>
                <a:cs typeface="Times New Roman" panose="02020603050405020304" pitchFamily="18" charset="0"/>
              </a:rPr>
              <a:t>Here we see a total dependence on God to deliver.</a:t>
            </a:r>
          </a:p>
          <a:p>
            <a:pPr>
              <a:spcBef>
                <a:spcPts val="0"/>
              </a:spcBef>
              <a:spcAft>
                <a:spcPts val="0"/>
              </a:spcAft>
              <a:tabLst>
                <a:tab pos="457200" algn="l"/>
              </a:tabLst>
            </a:pPr>
            <a:r>
              <a:rPr lang="en-US" sz="2700" dirty="0">
                <a:effectLst/>
                <a:latin typeface="Perpetua" panose="02020502060401020303" pitchFamily="18" charset="0"/>
                <a:ea typeface="Times New Roman" panose="02020603050405020304" pitchFamily="18" charset="0"/>
                <a:cs typeface="Times New Roman" panose="02020603050405020304" pitchFamily="18" charset="0"/>
              </a:rPr>
              <a:t>There are two reasons for this hope.</a:t>
            </a:r>
          </a:p>
          <a:p>
            <a:pPr lvl="1">
              <a:spcBef>
                <a:spcPts val="0"/>
              </a:spcBef>
              <a:spcAft>
                <a:spcPts val="0"/>
              </a:spcAft>
              <a:tabLst>
                <a:tab pos="457200" algn="l"/>
              </a:tabLst>
            </a:pPr>
            <a:r>
              <a:rPr lang="en-US" sz="2700" b="1" dirty="0">
                <a:effectLst/>
                <a:latin typeface="Perpetua" panose="02020502060401020303" pitchFamily="18" charset="0"/>
                <a:ea typeface="Times New Roman" panose="02020603050405020304" pitchFamily="18" charset="0"/>
                <a:cs typeface="Times New Roman" panose="02020603050405020304" pitchFamily="18" charset="0"/>
              </a:rPr>
              <a:t>God is holy. </a:t>
            </a:r>
            <a:r>
              <a:rPr lang="en-US" sz="2700" dirty="0">
                <a:effectLst/>
                <a:latin typeface="Perpetua" panose="02020502060401020303" pitchFamily="18" charset="0"/>
                <a:ea typeface="Times New Roman" panose="02020603050405020304" pitchFamily="18" charset="0"/>
                <a:cs typeface="Times New Roman" panose="02020603050405020304" pitchFamily="18" charset="0"/>
              </a:rPr>
              <a:t>God is separate from others and is worthy of trust due to His holiness. God is not one who acts like common man and breaks promises. God is holy and righteous and worthy of our trust.</a:t>
            </a:r>
            <a:endParaRPr lang="en-US" sz="2700" dirty="0">
              <a:effectLst/>
              <a:latin typeface="Perpetua" panose="02020502060401020303" pitchFamily="18" charset="0"/>
              <a:ea typeface="Calibri" panose="020F0502020204030204" pitchFamily="34" charset="0"/>
              <a:cs typeface="Times New Roman" panose="02020603050405020304" pitchFamily="18" charset="0"/>
            </a:endParaRPr>
          </a:p>
          <a:p>
            <a:pPr marL="617538" lvl="1" indent="-342900">
              <a:spcBef>
                <a:spcPts val="0"/>
              </a:spcBef>
              <a:spcAft>
                <a:spcPts val="0"/>
              </a:spcAft>
              <a:tabLst>
                <a:tab pos="457200" algn="l"/>
              </a:tabLst>
            </a:pPr>
            <a:r>
              <a:rPr lang="en-US" sz="2700" b="1" dirty="0">
                <a:effectLst/>
                <a:latin typeface="Perpetua" panose="02020502060401020303" pitchFamily="18" charset="0"/>
                <a:ea typeface="Times New Roman" panose="02020603050405020304" pitchFamily="18" charset="0"/>
                <a:cs typeface="Times New Roman" panose="02020603050405020304" pitchFamily="18" charset="0"/>
              </a:rPr>
              <a:t>God has delivered in the past. </a:t>
            </a:r>
            <a:r>
              <a:rPr lang="en-US" sz="2700" dirty="0">
                <a:effectLst/>
                <a:latin typeface="Perpetua" panose="02020502060401020303" pitchFamily="18" charset="0"/>
                <a:ea typeface="Times New Roman" panose="02020603050405020304" pitchFamily="18" charset="0"/>
                <a:cs typeface="Times New Roman" panose="02020603050405020304" pitchFamily="18" charset="0"/>
              </a:rPr>
              <a:t>The fathers put their trust in God and God delivered them.</a:t>
            </a:r>
          </a:p>
          <a:p>
            <a:pPr marL="892175" lvl="2" indent="-342900">
              <a:spcBef>
                <a:spcPts val="0"/>
              </a:spcBef>
              <a:spcAft>
                <a:spcPts val="0"/>
              </a:spcAft>
              <a:tabLst>
                <a:tab pos="457200" algn="l"/>
              </a:tabLst>
            </a:pPr>
            <a:r>
              <a:rPr lang="en-US" sz="2700" dirty="0">
                <a:effectLst/>
                <a:latin typeface="Perpetua" panose="02020502060401020303" pitchFamily="18" charset="0"/>
                <a:ea typeface="Times New Roman" panose="02020603050405020304" pitchFamily="18" charset="0"/>
                <a:cs typeface="Times New Roman" panose="02020603050405020304" pitchFamily="18" charset="0"/>
              </a:rPr>
              <a:t>The proof of this point can easily been seen in the book of Judges.</a:t>
            </a:r>
          </a:p>
          <a:p>
            <a:pPr marL="892175" lvl="2" indent="-342900">
              <a:spcBef>
                <a:spcPts val="0"/>
              </a:spcBef>
              <a:spcAft>
                <a:spcPts val="0"/>
              </a:spcAft>
              <a:tabLst>
                <a:tab pos="457200" algn="l"/>
              </a:tabLst>
            </a:pPr>
            <a:r>
              <a:rPr lang="en-US" sz="2700" dirty="0">
                <a:effectLst/>
                <a:latin typeface="Perpetua" panose="02020502060401020303" pitchFamily="18" charset="0"/>
                <a:ea typeface="Times New Roman" panose="02020603050405020304" pitchFamily="18" charset="0"/>
                <a:cs typeface="Times New Roman" panose="02020603050405020304" pitchFamily="18" charset="0"/>
              </a:rPr>
              <a:t>The Son of God knew that deliverance would come to Him, just as the Father had delivered in the past.</a:t>
            </a:r>
            <a:endParaRPr lang="en-US" sz="2700" dirty="0">
              <a:latin typeface="Perpetua" panose="02020502060401020303" pitchFamily="18" charset="0"/>
            </a:endParaRPr>
          </a:p>
        </p:txBody>
      </p:sp>
    </p:spTree>
    <p:extLst>
      <p:ext uri="{BB962C8B-B14F-4D97-AF65-F5344CB8AC3E}">
        <p14:creationId xmlns:p14="http://schemas.microsoft.com/office/powerpoint/2010/main" val="3075764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74F39-8F0F-553B-2089-F795DB0444EF}"/>
              </a:ext>
            </a:extLst>
          </p:cNvPr>
          <p:cNvSpPr>
            <a:spLocks noGrp="1"/>
          </p:cNvSpPr>
          <p:nvPr>
            <p:ph type="title"/>
          </p:nvPr>
        </p:nvSpPr>
        <p:spPr>
          <a:xfrm>
            <a:off x="509050" y="77802"/>
            <a:ext cx="8173039" cy="1369606"/>
          </a:xfrm>
        </p:spPr>
        <p:txBody>
          <a:bodyPr wrap="square">
            <a:spAutoFit/>
          </a:bodyPr>
          <a:lstStyle/>
          <a:p>
            <a:r>
              <a:rPr lang="en-US" b="1" dirty="0">
                <a:solidFill>
                  <a:schemeClr val="tx1"/>
                </a:solidFill>
              </a:rPr>
              <a:t>Enduring suffering, yet you are always my God (22:6-11)</a:t>
            </a:r>
          </a:p>
        </p:txBody>
      </p:sp>
      <p:sp>
        <p:nvSpPr>
          <p:cNvPr id="3" name="Content Placeholder 2">
            <a:extLst>
              <a:ext uri="{FF2B5EF4-FFF2-40B4-BE49-F238E27FC236}">
                <a16:creationId xmlns:a16="http://schemas.microsoft.com/office/drawing/2014/main" id="{C81EEBF5-1B8F-A6A9-6F2A-3A18897AB3A0}"/>
              </a:ext>
            </a:extLst>
          </p:cNvPr>
          <p:cNvSpPr>
            <a:spLocks noGrp="1"/>
          </p:cNvSpPr>
          <p:nvPr>
            <p:ph sz="quarter" idx="1"/>
          </p:nvPr>
        </p:nvSpPr>
        <p:spPr>
          <a:xfrm>
            <a:off x="282810" y="1447800"/>
            <a:ext cx="8620812" cy="4878259"/>
          </a:xfrm>
        </p:spPr>
        <p:txBody>
          <a:bodyPr wrap="square">
            <a:spAutoFit/>
          </a:bodyPr>
          <a:lstStyle/>
          <a:p>
            <a:pPr>
              <a:spcBef>
                <a:spcPts val="0"/>
              </a:spcBef>
              <a:spcAft>
                <a:spcPts val="1440"/>
              </a:spcAft>
              <a:tabLst>
                <a:tab pos="457200" algn="l"/>
              </a:tabLst>
            </a:pPr>
            <a:r>
              <a:rPr lang="en-US" sz="3200" dirty="0">
                <a:effectLst/>
                <a:latin typeface="Perpetua" panose="02020502060401020303" pitchFamily="18" charset="0"/>
                <a:ea typeface="Times New Roman" panose="02020603050405020304" pitchFamily="18" charset="0"/>
                <a:cs typeface="Times New Roman" panose="02020603050405020304" pitchFamily="18" charset="0"/>
              </a:rPr>
              <a:t>Now the suffering and mockery is described. The treatment of Jesus was like that of a despicable worm. There was no human decency afforded to Him.</a:t>
            </a:r>
          </a:p>
          <a:p>
            <a:pPr lvl="1">
              <a:spcBef>
                <a:spcPts val="0"/>
              </a:spcBef>
              <a:spcAft>
                <a:spcPts val="1440"/>
              </a:spcAft>
              <a:tabLst>
                <a:tab pos="457200" algn="l"/>
              </a:tabLst>
            </a:pPr>
            <a:r>
              <a:rPr lang="en-US" sz="3000" dirty="0">
                <a:effectLst/>
                <a:latin typeface="Perpetua" panose="02020502060401020303" pitchFamily="18" charset="0"/>
                <a:ea typeface="Times New Roman" panose="02020603050405020304" pitchFamily="18" charset="0"/>
                <a:cs typeface="Times New Roman" panose="02020603050405020304" pitchFamily="18" charset="0"/>
              </a:rPr>
              <a:t>Verses 7-8 are clearly fulfilled in Matthew 27:39-44.</a:t>
            </a:r>
          </a:p>
          <a:p>
            <a:pPr lvl="1">
              <a:spcBef>
                <a:spcPts val="0"/>
              </a:spcBef>
              <a:spcAft>
                <a:spcPts val="1440"/>
              </a:spcAft>
              <a:tabLst>
                <a:tab pos="457200" algn="l"/>
              </a:tabLst>
            </a:pPr>
            <a:r>
              <a:rPr lang="en-US" sz="3000" dirty="0">
                <a:effectLst/>
                <a:latin typeface="Perpetua" panose="02020502060401020303" pitchFamily="18" charset="0"/>
                <a:ea typeface="Times New Roman" panose="02020603050405020304" pitchFamily="18" charset="0"/>
                <a:cs typeface="Times New Roman" panose="02020603050405020304" pitchFamily="18" charset="0"/>
              </a:rPr>
              <a:t>The people around him have despised him (Isaiah 53:3); they treat him as a reproach (Psalms 69:9; Romans 15:3); as something less than a man, a mere worm.</a:t>
            </a:r>
          </a:p>
          <a:p>
            <a:pPr lvl="1">
              <a:spcBef>
                <a:spcPts val="0"/>
              </a:spcBef>
              <a:spcAft>
                <a:spcPts val="1440"/>
              </a:spcAft>
              <a:tabLst>
                <a:tab pos="457200" algn="l"/>
              </a:tabLst>
            </a:pPr>
            <a:r>
              <a:rPr lang="en-US" sz="3000" dirty="0">
                <a:latin typeface="Perpetua" panose="02020502060401020303" pitchFamily="18" charset="0"/>
                <a:ea typeface="Times New Roman" panose="02020603050405020304" pitchFamily="18" charset="0"/>
                <a:cs typeface="Times New Roman" panose="02020603050405020304" pitchFamily="18" charset="0"/>
              </a:rPr>
              <a:t>H</a:t>
            </a:r>
            <a:r>
              <a:rPr lang="en-US" sz="3000" dirty="0">
                <a:effectLst/>
                <a:latin typeface="Perpetua" panose="02020502060401020303" pitchFamily="18" charset="0"/>
                <a:ea typeface="Times New Roman" panose="02020603050405020304" pitchFamily="18" charset="0"/>
                <a:cs typeface="Times New Roman" panose="02020603050405020304" pitchFamily="18" charset="0"/>
              </a:rPr>
              <a:t>e was estranged even from his close relatives </a:t>
            </a:r>
            <a:br>
              <a:rPr lang="en-US" sz="3000" dirty="0">
                <a:effectLst/>
                <a:latin typeface="Perpetua" panose="02020502060401020303" pitchFamily="18" charset="0"/>
                <a:ea typeface="Times New Roman" panose="02020603050405020304" pitchFamily="18" charset="0"/>
                <a:cs typeface="Times New Roman" panose="02020603050405020304" pitchFamily="18" charset="0"/>
              </a:rPr>
            </a:br>
            <a:r>
              <a:rPr lang="en-US" sz="3000" dirty="0">
                <a:effectLst/>
                <a:latin typeface="Perpetua" panose="02020502060401020303" pitchFamily="18" charset="0"/>
                <a:ea typeface="Times New Roman" panose="02020603050405020304" pitchFamily="18" charset="0"/>
                <a:cs typeface="Times New Roman" panose="02020603050405020304" pitchFamily="18" charset="0"/>
              </a:rPr>
              <a:t>(Psalms 69:8; cf. John 7:3-5).</a:t>
            </a:r>
          </a:p>
        </p:txBody>
      </p:sp>
    </p:spTree>
    <p:extLst>
      <p:ext uri="{BB962C8B-B14F-4D97-AF65-F5344CB8AC3E}">
        <p14:creationId xmlns:p14="http://schemas.microsoft.com/office/powerpoint/2010/main" val="1418381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7EE3A-2E51-20C2-F249-D01FD8391F68}"/>
              </a:ext>
            </a:extLst>
          </p:cNvPr>
          <p:cNvSpPr>
            <a:spLocks noGrp="1"/>
          </p:cNvSpPr>
          <p:nvPr>
            <p:ph type="title"/>
          </p:nvPr>
        </p:nvSpPr>
        <p:spPr>
          <a:xfrm>
            <a:off x="1454188" y="76313"/>
            <a:ext cx="6238088" cy="1369606"/>
          </a:xfrm>
        </p:spPr>
        <p:txBody>
          <a:bodyPr wrap="square">
            <a:spAutoFit/>
          </a:bodyPr>
          <a:lstStyle/>
          <a:p>
            <a:r>
              <a:rPr lang="en-US" b="1" dirty="0">
                <a:solidFill>
                  <a:schemeClr val="tx1"/>
                </a:solidFill>
              </a:rPr>
              <a:t>Crucified, yet still looking for deliverance (22:12-21)</a:t>
            </a:r>
          </a:p>
        </p:txBody>
      </p:sp>
      <p:sp>
        <p:nvSpPr>
          <p:cNvPr id="3" name="Content Placeholder 2">
            <a:extLst>
              <a:ext uri="{FF2B5EF4-FFF2-40B4-BE49-F238E27FC236}">
                <a16:creationId xmlns:a16="http://schemas.microsoft.com/office/drawing/2014/main" id="{55847DC8-6602-CFF7-C9A8-9DD25DF19376}"/>
              </a:ext>
            </a:extLst>
          </p:cNvPr>
          <p:cNvSpPr>
            <a:spLocks noGrp="1"/>
          </p:cNvSpPr>
          <p:nvPr>
            <p:ph sz="quarter" idx="1"/>
          </p:nvPr>
        </p:nvSpPr>
        <p:spPr>
          <a:xfrm>
            <a:off x="170764" y="1447800"/>
            <a:ext cx="8839200" cy="5052665"/>
          </a:xfrm>
        </p:spPr>
        <p:txBody>
          <a:bodyPr>
            <a:spAutoFit/>
          </a:bodyPr>
          <a:lstStyle/>
          <a:p>
            <a:pPr marL="0" indent="0">
              <a:buNone/>
            </a:pPr>
            <a:r>
              <a:rPr lang="en-US" dirty="0"/>
              <a:t>The enemies have surrounded Him and the lions have their mouths open ready to devour their prey.</a:t>
            </a:r>
          </a:p>
          <a:p>
            <a:r>
              <a:rPr lang="en-US" dirty="0"/>
              <a:t>Verse 11 – All His human supporters have deserted him; only the Father has remained with Him (John 16:32).</a:t>
            </a:r>
          </a:p>
          <a:p>
            <a:r>
              <a:rPr lang="en-US" dirty="0"/>
              <a:t>Verses 14-15 – His sufferings affected every part of His being: all His bones, His heart and His bowels, His strength, His tongue and His jaws (cf. Psalms 38:7-11; Psalms 69:3, 21; John 19:28-29).</a:t>
            </a:r>
          </a:p>
          <a:p>
            <a:r>
              <a:rPr lang="en-US" dirty="0"/>
              <a:t>Verse 16 – He is surrounded by enemies.</a:t>
            </a:r>
          </a:p>
          <a:p>
            <a:pPr lvl="1"/>
            <a:r>
              <a:rPr lang="en-US" dirty="0"/>
              <a:t>His enemies are many, and they have power over Him (cf. John 19:10-11) like the most powerful (strong) animals: bulls (proverbial for their strength, Proverbs 14:4) and the lion (“strongest among beasts,”</a:t>
            </a:r>
            <a:br>
              <a:rPr lang="en-US" dirty="0"/>
            </a:br>
            <a:r>
              <a:rPr lang="en-US" dirty="0"/>
              <a:t>Proverbs 30:30).</a:t>
            </a:r>
          </a:p>
        </p:txBody>
      </p:sp>
    </p:spTree>
    <p:extLst>
      <p:ext uri="{BB962C8B-B14F-4D97-AF65-F5344CB8AC3E}">
        <p14:creationId xmlns:p14="http://schemas.microsoft.com/office/powerpoint/2010/main" val="5256794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847DC8-6602-CFF7-C9A8-9DD25DF19376}"/>
              </a:ext>
            </a:extLst>
          </p:cNvPr>
          <p:cNvSpPr>
            <a:spLocks noGrp="1"/>
          </p:cNvSpPr>
          <p:nvPr>
            <p:ph sz="quarter" idx="1"/>
          </p:nvPr>
        </p:nvSpPr>
        <p:spPr>
          <a:xfrm>
            <a:off x="333375" y="1447800"/>
            <a:ext cx="8515350" cy="5139869"/>
          </a:xfrm>
        </p:spPr>
        <p:txBody>
          <a:bodyPr>
            <a:spAutoFit/>
          </a:bodyPr>
          <a:lstStyle/>
          <a:p>
            <a:pPr marL="0" indent="0">
              <a:buNone/>
            </a:pPr>
            <a:r>
              <a:rPr lang="en-US" sz="2800" dirty="0"/>
              <a:t>Notice the last line of verse 15,</a:t>
            </a:r>
            <a:r>
              <a:rPr lang="en-US" sz="2800" i="1" dirty="0"/>
              <a:t> “and thou hast brought me into the dust of death.”</a:t>
            </a:r>
          </a:p>
          <a:p>
            <a:r>
              <a:rPr lang="en-US" sz="2800" dirty="0"/>
              <a:t>This verse shows the imminent reality of death. </a:t>
            </a:r>
          </a:p>
          <a:p>
            <a:r>
              <a:rPr lang="en-US" sz="2800" dirty="0"/>
              <a:t>Verse 16 – Describes our Lord’s crucifixion </a:t>
            </a:r>
            <a:r>
              <a:rPr lang="en-US" sz="2800" i="1" dirty="0"/>
              <a:t>“they pierced my hands and my feet.” </a:t>
            </a:r>
            <a:r>
              <a:rPr lang="en-US" sz="2800" dirty="0"/>
              <a:t>(John 20:25; Luke 24:39-40)</a:t>
            </a:r>
          </a:p>
          <a:p>
            <a:r>
              <a:rPr lang="en-US" sz="2800" dirty="0"/>
              <a:t>Verse 17 – The people surrounding Him look and stare, but they either mock or do nothing at all (Luke 23:35; </a:t>
            </a:r>
            <a:br>
              <a:rPr lang="en-US" sz="2800" dirty="0"/>
            </a:br>
            <a:r>
              <a:rPr lang="en-US" sz="2800" dirty="0"/>
              <a:t>Matthew 27:36, 39).</a:t>
            </a:r>
          </a:p>
          <a:p>
            <a:r>
              <a:rPr lang="en-US" sz="2800" dirty="0"/>
              <a:t>Verse 18 – They divide His garments among themselves, and cast lots to see who will have His clothing (vesture), as described in Mark 15:24; John 19:23-24.</a:t>
            </a:r>
          </a:p>
        </p:txBody>
      </p:sp>
      <p:sp>
        <p:nvSpPr>
          <p:cNvPr id="6" name="Title 1">
            <a:extLst>
              <a:ext uri="{FF2B5EF4-FFF2-40B4-BE49-F238E27FC236}">
                <a16:creationId xmlns:a16="http://schemas.microsoft.com/office/drawing/2014/main" id="{AE1B2C1A-CF86-CD1F-E0B9-CA66ACFD0B14}"/>
              </a:ext>
            </a:extLst>
          </p:cNvPr>
          <p:cNvSpPr>
            <a:spLocks noGrp="1"/>
          </p:cNvSpPr>
          <p:nvPr>
            <p:ph type="title"/>
          </p:nvPr>
        </p:nvSpPr>
        <p:spPr>
          <a:xfrm>
            <a:off x="1454188" y="76313"/>
            <a:ext cx="6238088" cy="1369606"/>
          </a:xfrm>
        </p:spPr>
        <p:txBody>
          <a:bodyPr wrap="square">
            <a:spAutoFit/>
          </a:bodyPr>
          <a:lstStyle/>
          <a:p>
            <a:r>
              <a:rPr lang="en-US" b="1" dirty="0">
                <a:solidFill>
                  <a:schemeClr val="tx1"/>
                </a:solidFill>
              </a:rPr>
              <a:t>Crucified, yet still looking for deliverance (22:12-21)</a:t>
            </a:r>
          </a:p>
        </p:txBody>
      </p:sp>
    </p:spTree>
    <p:extLst>
      <p:ext uri="{BB962C8B-B14F-4D97-AF65-F5344CB8AC3E}">
        <p14:creationId xmlns:p14="http://schemas.microsoft.com/office/powerpoint/2010/main" val="425136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F1D15-0BDA-1E4D-4C2E-31EB593F60BE}"/>
              </a:ext>
            </a:extLst>
          </p:cNvPr>
          <p:cNvSpPr>
            <a:spLocks noGrp="1"/>
          </p:cNvSpPr>
          <p:nvPr>
            <p:ph type="title"/>
          </p:nvPr>
        </p:nvSpPr>
        <p:spPr>
          <a:xfrm>
            <a:off x="928686" y="388947"/>
            <a:ext cx="7772400" cy="754053"/>
          </a:xfrm>
        </p:spPr>
        <p:txBody>
          <a:bodyPr>
            <a:spAutoFit/>
          </a:bodyPr>
          <a:lstStyle/>
          <a:p>
            <a:r>
              <a:rPr lang="en-US" b="1" dirty="0">
                <a:solidFill>
                  <a:schemeClr val="tx1"/>
                </a:solidFill>
              </a:rPr>
              <a:t>Introduction:</a:t>
            </a:r>
          </a:p>
        </p:txBody>
      </p:sp>
      <p:sp>
        <p:nvSpPr>
          <p:cNvPr id="3" name="Content Placeholder 2">
            <a:extLst>
              <a:ext uri="{FF2B5EF4-FFF2-40B4-BE49-F238E27FC236}">
                <a16:creationId xmlns:a16="http://schemas.microsoft.com/office/drawing/2014/main" id="{503EF045-2C28-9963-4051-B7EB46EADF94}"/>
              </a:ext>
            </a:extLst>
          </p:cNvPr>
          <p:cNvSpPr>
            <a:spLocks noGrp="1"/>
          </p:cNvSpPr>
          <p:nvPr>
            <p:ph sz="quarter" idx="1"/>
          </p:nvPr>
        </p:nvSpPr>
        <p:spPr>
          <a:xfrm>
            <a:off x="200025" y="1143000"/>
            <a:ext cx="8801099" cy="5447645"/>
          </a:xfrm>
        </p:spPr>
        <p:txBody>
          <a:bodyPr>
            <a:spAutoFit/>
          </a:bodyPr>
          <a:lstStyle/>
          <a:p>
            <a:pPr>
              <a:spcBef>
                <a:spcPts val="0"/>
              </a:spcBef>
            </a:pPr>
            <a:r>
              <a:rPr lang="en-US" sz="2800" b="1" dirty="0"/>
              <a:t>Does this psalm refer to the Christ or not? </a:t>
            </a:r>
          </a:p>
          <a:p>
            <a:pPr lvl="1">
              <a:spcBef>
                <a:spcPts val="0"/>
              </a:spcBef>
            </a:pPr>
            <a:r>
              <a:rPr lang="en-US" dirty="0"/>
              <a:t>Hebrews 2:12 quotes Psalms 22:22 and applies it to the sufferings of Christ.</a:t>
            </a:r>
          </a:p>
          <a:p>
            <a:pPr lvl="1">
              <a:spcBef>
                <a:spcPts val="0"/>
              </a:spcBef>
            </a:pPr>
            <a:r>
              <a:rPr lang="en-US" dirty="0"/>
              <a:t>Note how many points are indirectly quoted or referred to in the New Testament when Jesus is in the midst of His suffering in arrest, trial, and crucifixion.</a:t>
            </a:r>
          </a:p>
          <a:p>
            <a:pPr>
              <a:spcBef>
                <a:spcPts val="0"/>
              </a:spcBef>
            </a:pPr>
            <a:r>
              <a:rPr lang="en-US" sz="2800" b="1" dirty="0"/>
              <a:t>Does Psalms 22 refer at all to David himself or strictly to the coming Messiah?</a:t>
            </a:r>
          </a:p>
          <a:p>
            <a:pPr lvl="1">
              <a:spcBef>
                <a:spcPts val="0"/>
              </a:spcBef>
            </a:pPr>
            <a:r>
              <a:rPr lang="en-US" dirty="0"/>
              <a:t>David is called a prophet by Peter (Acts 2:30) and may not be speaking about himself at all, but only prophesying of the Messiah to come.</a:t>
            </a:r>
          </a:p>
          <a:p>
            <a:pPr lvl="1">
              <a:spcBef>
                <a:spcPts val="0"/>
              </a:spcBef>
            </a:pPr>
            <a:r>
              <a:rPr lang="en-US" dirty="0"/>
              <a:t>Note: None of the information we read in this psalm can be found historically as events in David’s life. But these events can be found in the suffering of the Christ.</a:t>
            </a:r>
          </a:p>
          <a:p>
            <a:pPr lvl="1">
              <a:spcBef>
                <a:spcPts val="0"/>
              </a:spcBef>
            </a:pPr>
            <a:r>
              <a:rPr lang="en-US" dirty="0"/>
              <a:t>Note: Contrast between what appears and what is known.</a:t>
            </a:r>
          </a:p>
        </p:txBody>
      </p:sp>
    </p:spTree>
    <p:extLst>
      <p:ext uri="{BB962C8B-B14F-4D97-AF65-F5344CB8AC3E}">
        <p14:creationId xmlns:p14="http://schemas.microsoft.com/office/powerpoint/2010/main" val="1513689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66675" y="1466851"/>
            <a:ext cx="9011337" cy="5360442"/>
          </a:xfrm>
        </p:spPr>
        <p:txBody>
          <a:bodyPr wrap="square">
            <a:spAutoFit/>
          </a:bodyPr>
          <a:lstStyle/>
          <a:p>
            <a:r>
              <a:rPr lang="en-US" dirty="0"/>
              <a:t>Jesus quoted Psalms 22:1-2 in Matthew 27:46; Mark 15:34.</a:t>
            </a:r>
          </a:p>
          <a:p>
            <a:r>
              <a:rPr lang="en-US" dirty="0"/>
              <a:t>Was Jesus literally forsaken? (cf. Isaiah 54:7-10).</a:t>
            </a:r>
          </a:p>
          <a:p>
            <a:pPr lvl="2"/>
            <a:r>
              <a:rPr lang="en-US" sz="2800" dirty="0"/>
              <a:t>“Forsake: transitive verb; to renounce or turn away from entirely.” </a:t>
            </a:r>
            <a:r>
              <a:rPr lang="en-US" dirty="0"/>
              <a:t>(Webster)</a:t>
            </a:r>
          </a:p>
          <a:p>
            <a:pPr lvl="2"/>
            <a:r>
              <a:rPr lang="en-US" sz="3200" dirty="0"/>
              <a:t>“</a:t>
            </a:r>
            <a:r>
              <a:rPr lang="en-US" sz="3200" b="1" dirty="0"/>
              <a:t>`</a:t>
            </a:r>
            <a:r>
              <a:rPr lang="en-US" sz="3200" b="1" dirty="0" err="1"/>
              <a:t>azab</a:t>
            </a:r>
            <a:r>
              <a:rPr lang="en-US" sz="3200" b="1" dirty="0"/>
              <a:t> </a:t>
            </a:r>
            <a:r>
              <a:rPr lang="en-US" sz="3200" dirty="0"/>
              <a:t>(aw-</a:t>
            </a:r>
            <a:r>
              <a:rPr lang="en-US" sz="3200" dirty="0" err="1"/>
              <a:t>zab</a:t>
            </a:r>
            <a:r>
              <a:rPr lang="en-US" sz="3200" dirty="0"/>
              <a:t>'); a primitive root; to loosen, i.e. relinquish, permit, etc.” </a:t>
            </a:r>
            <a:r>
              <a:rPr lang="en-US" sz="2400" dirty="0"/>
              <a:t>(New Exhaustive Strong’s Numbers and Concordance with Expanded Greek-Hebrew Dictionary.)</a:t>
            </a:r>
          </a:p>
          <a:p>
            <a:pPr marL="593725" lvl="2" indent="0">
              <a:buNone/>
            </a:pPr>
            <a:endParaRPr lang="en-US" sz="2400" dirty="0"/>
          </a:p>
          <a:p>
            <a:pPr lvl="2"/>
            <a:r>
              <a:rPr lang="en-US" sz="2800" dirty="0"/>
              <a:t>“He may leave us without help ‘for a small moment,’ but in his good pleasure, help will ultimately come. The help that the Son sought did indeed come to him (verses 21, 24).”</a:t>
            </a:r>
            <a:br>
              <a:rPr lang="en-US" sz="2800" dirty="0"/>
            </a:br>
            <a:r>
              <a:rPr lang="en-US" dirty="0"/>
              <a:t>(Evan and Marie Blackmore, </a:t>
            </a:r>
            <a:r>
              <a:rPr lang="en-US" i="1" dirty="0"/>
              <a:t>Psalms I</a:t>
            </a:r>
            <a:r>
              <a:rPr lang="en-US" dirty="0"/>
              <a:t>, Truth Commentaries, page 280)</a:t>
            </a:r>
            <a:endParaRPr lang="en-US" sz="2800" dirty="0"/>
          </a:p>
        </p:txBody>
      </p:sp>
    </p:spTree>
    <p:extLst>
      <p:ext uri="{BB962C8B-B14F-4D97-AF65-F5344CB8AC3E}">
        <p14:creationId xmlns:p14="http://schemas.microsoft.com/office/powerpoint/2010/main" val="3354683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189226" y="1466851"/>
            <a:ext cx="8775667" cy="4816703"/>
          </a:xfrm>
        </p:spPr>
        <p:txBody>
          <a:bodyPr wrap="square">
            <a:spAutoFit/>
          </a:bodyPr>
          <a:lstStyle/>
          <a:p>
            <a:r>
              <a:rPr lang="en-US" dirty="0"/>
              <a:t>Jesus’ quoted Psalms 22:1-2 in Matthew 27:46; Mark 15:34.</a:t>
            </a:r>
          </a:p>
          <a:p>
            <a:r>
              <a:rPr lang="en-US" dirty="0"/>
              <a:t>Was Jesus literally forsaken?</a:t>
            </a:r>
          </a:p>
          <a:p>
            <a:pPr marL="457200" lvl="1" indent="0">
              <a:buNone/>
            </a:pPr>
            <a:r>
              <a:rPr lang="en-US" dirty="0"/>
              <a:t>1. </a:t>
            </a:r>
            <a:r>
              <a:rPr lang="en-US" u="sng" dirty="0"/>
              <a:t>The consequence of the position is not very attractive</a:t>
            </a:r>
            <a:r>
              <a:rPr lang="en-US" dirty="0"/>
              <a:t>. Jesus came to do the will of the Father, which involved His suffering and death on the cross (Hebrews 10:5-10). Jesus carried out the Father’s will with absolute perfection. </a:t>
            </a:r>
            <a:r>
              <a:rPr lang="en-US" sz="2800" dirty="0"/>
              <a:t>John 8:29, </a:t>
            </a:r>
            <a:r>
              <a:rPr lang="en-US" sz="2800" i="1" dirty="0"/>
              <a:t>“And he that sent me is with me; </a:t>
            </a:r>
            <a:r>
              <a:rPr lang="en-US" sz="2800" i="1" u="sng" dirty="0"/>
              <a:t>he hath not left me alone</a:t>
            </a:r>
            <a:r>
              <a:rPr lang="en-US" sz="2800" i="1" dirty="0"/>
              <a:t>; for I do </a:t>
            </a:r>
            <a:r>
              <a:rPr lang="en-US" sz="2800" i="1" u="sng" dirty="0"/>
              <a:t>always</a:t>
            </a:r>
            <a:r>
              <a:rPr lang="en-US" sz="2800" i="1" dirty="0"/>
              <a:t> the things that are pleasing to him.”</a:t>
            </a:r>
            <a:endParaRPr lang="en-US" i="1" dirty="0"/>
          </a:p>
          <a:p>
            <a:pPr lvl="2"/>
            <a:r>
              <a:rPr lang="en-US" sz="2800" dirty="0"/>
              <a:t>Did God forsake one who was always pleasing the Father?</a:t>
            </a:r>
          </a:p>
          <a:p>
            <a:pPr lvl="2"/>
            <a:r>
              <a:rPr lang="en-US" sz="2800" dirty="0"/>
              <a:t> John 16:32, </a:t>
            </a:r>
            <a:r>
              <a:rPr lang="en-US" sz="2800" i="1" dirty="0"/>
              <a:t>“Behold, the hour cometh, yea, is come, that ye shall be scattered, every man to his own, and shall leave me alone: and (yet) </a:t>
            </a:r>
            <a:r>
              <a:rPr lang="en-US" sz="2800" i="1" u="sng" dirty="0"/>
              <a:t>I am not alone, because the Father is with me</a:t>
            </a:r>
            <a:r>
              <a:rPr lang="en-US" sz="2800" i="1" dirty="0"/>
              <a:t>.”</a:t>
            </a:r>
          </a:p>
        </p:txBody>
      </p:sp>
    </p:spTree>
    <p:extLst>
      <p:ext uri="{BB962C8B-B14F-4D97-AF65-F5344CB8AC3E}">
        <p14:creationId xmlns:p14="http://schemas.microsoft.com/office/powerpoint/2010/main" val="253013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94269" y="1447800"/>
            <a:ext cx="8974318" cy="5293757"/>
          </a:xfrm>
        </p:spPr>
        <p:txBody>
          <a:bodyPr wrap="square">
            <a:spAutoFit/>
          </a:bodyPr>
          <a:lstStyle/>
          <a:p>
            <a:pPr>
              <a:spcBef>
                <a:spcPts val="0"/>
              </a:spcBef>
            </a:pPr>
            <a:r>
              <a:rPr lang="en-US" dirty="0"/>
              <a:t>Jesus quoted Psalms 22:1-2 in Matthew 27:46; Mark 15:34.</a:t>
            </a:r>
          </a:p>
          <a:p>
            <a:pPr>
              <a:spcBef>
                <a:spcPts val="0"/>
              </a:spcBef>
            </a:pPr>
            <a:r>
              <a:rPr lang="en-US" dirty="0"/>
              <a:t>Was Jesus literally forsaken?</a:t>
            </a:r>
          </a:p>
          <a:p>
            <a:pPr marL="182562" indent="0">
              <a:spcBef>
                <a:spcPts val="0"/>
              </a:spcBef>
              <a:buNone/>
            </a:pPr>
            <a:r>
              <a:rPr lang="en-US" dirty="0"/>
              <a:t>2. </a:t>
            </a:r>
            <a:r>
              <a:rPr lang="en-US" u="sng" dirty="0"/>
              <a:t>Paying the price for our sins did not necessitate spiritual separation of the Father and the Son</a:t>
            </a:r>
            <a:r>
              <a:rPr lang="en-US" dirty="0"/>
              <a:t>. He was simply paying a price of redemption (Matthew 20:28; 1 Timothy 2:6), spiritual separation was not necessary.</a:t>
            </a:r>
          </a:p>
          <a:p>
            <a:pPr marL="639762" indent="-457200">
              <a:spcBef>
                <a:spcPts val="0"/>
              </a:spcBef>
              <a:buFont typeface="Wingdings" panose="05000000000000000000" pitchFamily="2" charset="2"/>
              <a:buChar char="Ø"/>
            </a:pPr>
            <a:r>
              <a:rPr lang="en-US" dirty="0"/>
              <a:t>No individual’s sins can separate any other person from God</a:t>
            </a:r>
            <a:br>
              <a:rPr lang="en-US" dirty="0"/>
            </a:br>
            <a:r>
              <a:rPr lang="en-US" dirty="0"/>
              <a:t> (Ezekiel 18:4-32).</a:t>
            </a:r>
          </a:p>
          <a:p>
            <a:pPr marL="457200" lvl="1" indent="0">
              <a:spcBef>
                <a:spcPts val="0"/>
              </a:spcBef>
              <a:buNone/>
            </a:pPr>
            <a:r>
              <a:rPr lang="en-US" sz="2600" dirty="0"/>
              <a:t>Jesus did not endure:</a:t>
            </a:r>
          </a:p>
          <a:p>
            <a:pPr marL="457200" lvl="1" indent="0">
              <a:spcBef>
                <a:spcPts val="0"/>
              </a:spcBef>
              <a:buNone/>
            </a:pPr>
            <a:r>
              <a:rPr lang="en-US" sz="2600" dirty="0"/>
              <a:t>a. </a:t>
            </a:r>
            <a:r>
              <a:rPr lang="en-US" sz="2600" u="sng" dirty="0"/>
              <a:t>Temporary separation</a:t>
            </a:r>
            <a:r>
              <a:rPr lang="en-US" sz="2600" dirty="0"/>
              <a:t>. We’ve already suffered that. If this is the sacrifice made by Jesus, then we have already paid the price.</a:t>
            </a:r>
          </a:p>
          <a:p>
            <a:pPr marL="457200" lvl="1" indent="0">
              <a:spcBef>
                <a:spcPts val="0"/>
              </a:spcBef>
              <a:buNone/>
            </a:pPr>
            <a:r>
              <a:rPr lang="en-US" sz="2600" dirty="0"/>
              <a:t>b. </a:t>
            </a:r>
            <a:r>
              <a:rPr lang="en-US" sz="2600" u="sng" dirty="0"/>
              <a:t>Eternal separation</a:t>
            </a:r>
            <a:r>
              <a:rPr lang="en-US" sz="2600" dirty="0"/>
              <a:t>. Jesus is in heaven (Colossians 3:1). But if He died separated from the Father, how could He have gone to Paradise (Luke 23:43)?</a:t>
            </a:r>
          </a:p>
        </p:txBody>
      </p:sp>
    </p:spTree>
    <p:extLst>
      <p:ext uri="{BB962C8B-B14F-4D97-AF65-F5344CB8AC3E}">
        <p14:creationId xmlns:p14="http://schemas.microsoft.com/office/powerpoint/2010/main" val="2507173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180975" y="1496406"/>
            <a:ext cx="8801100" cy="5262979"/>
          </a:xfrm>
        </p:spPr>
        <p:txBody>
          <a:bodyPr>
            <a:spAutoFit/>
          </a:bodyPr>
          <a:lstStyle/>
          <a:p>
            <a:pPr>
              <a:spcBef>
                <a:spcPts val="0"/>
              </a:spcBef>
            </a:pPr>
            <a:r>
              <a:rPr lang="en-US" sz="2800" dirty="0"/>
              <a:t>Jesus quoted Psalms 22:1-2 in Matthew 27:46; Mark 15:34.</a:t>
            </a:r>
          </a:p>
          <a:p>
            <a:pPr>
              <a:spcBef>
                <a:spcPts val="0"/>
              </a:spcBef>
            </a:pPr>
            <a:r>
              <a:rPr lang="en-US" sz="2800" dirty="0"/>
              <a:t>Was Jesus literally forsaken?</a:t>
            </a:r>
          </a:p>
          <a:p>
            <a:pPr>
              <a:spcBef>
                <a:spcPts val="0"/>
              </a:spcBef>
            </a:pPr>
            <a:r>
              <a:rPr lang="en-US" sz="2800" dirty="0"/>
              <a:t>The price paid by Jesus, was the blood shed by Jesus as a sin-offering.</a:t>
            </a:r>
          </a:p>
          <a:p>
            <a:pPr lvl="1">
              <a:spcBef>
                <a:spcPts val="0"/>
              </a:spcBef>
            </a:pPr>
            <a:r>
              <a:rPr lang="en-US" sz="2800" dirty="0"/>
              <a:t>Jesus is the lamb slain before the foundation of the world </a:t>
            </a:r>
            <a:br>
              <a:rPr lang="en-US" sz="2800" dirty="0"/>
            </a:br>
            <a:r>
              <a:rPr lang="en-US" sz="2800" dirty="0"/>
              <a:t>(Revelation 13:8).</a:t>
            </a:r>
          </a:p>
          <a:p>
            <a:pPr lvl="1">
              <a:spcBef>
                <a:spcPts val="0"/>
              </a:spcBef>
            </a:pPr>
            <a:r>
              <a:rPr lang="en-US" sz="2800" dirty="0"/>
              <a:t>It is with His precious blood that we are redeemed</a:t>
            </a:r>
            <a:br>
              <a:rPr lang="en-US" sz="2800" dirty="0"/>
            </a:br>
            <a:r>
              <a:rPr lang="en-US" sz="2800" dirty="0"/>
              <a:t>(1 Peter 1:18-19).</a:t>
            </a:r>
          </a:p>
          <a:p>
            <a:pPr lvl="1">
              <a:spcBef>
                <a:spcPts val="0"/>
              </a:spcBef>
            </a:pPr>
            <a:r>
              <a:rPr lang="en-US" sz="2800" dirty="0"/>
              <a:t>It is through the shedding of that blood that we are forgiven (Ephesians 1:7). This is how Jesus was </a:t>
            </a:r>
            <a:r>
              <a:rPr lang="en-US" sz="2800" i="1" dirty="0"/>
              <a:t>“made to be sin” </a:t>
            </a:r>
            <a:br>
              <a:rPr lang="en-US" sz="2800" dirty="0"/>
            </a:br>
            <a:r>
              <a:rPr lang="en-US" sz="2800" dirty="0"/>
              <a:t>(2 Corinthians 5:21), and that He became </a:t>
            </a:r>
            <a:r>
              <a:rPr lang="en-US" sz="2800" i="1" dirty="0"/>
              <a:t>“a curse”</a:t>
            </a:r>
            <a:br>
              <a:rPr lang="en-US" sz="2800" i="1" dirty="0"/>
            </a:br>
            <a:r>
              <a:rPr lang="en-US" sz="2800" dirty="0"/>
              <a:t>(Galatians 3:13) for us.</a:t>
            </a:r>
          </a:p>
        </p:txBody>
      </p:sp>
    </p:spTree>
    <p:extLst>
      <p:ext uri="{BB962C8B-B14F-4D97-AF65-F5344CB8AC3E}">
        <p14:creationId xmlns:p14="http://schemas.microsoft.com/office/powerpoint/2010/main" val="3249845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180975" y="1590676"/>
            <a:ext cx="8801100" cy="4606389"/>
          </a:xfrm>
        </p:spPr>
        <p:txBody>
          <a:bodyPr>
            <a:spAutoFit/>
          </a:bodyPr>
          <a:lstStyle/>
          <a:p>
            <a:r>
              <a:rPr lang="en-US" dirty="0"/>
              <a:t>Jesus quoted Psalms 22:1-2 in Matthew 27:46; Mark 15:34.</a:t>
            </a:r>
          </a:p>
          <a:p>
            <a:r>
              <a:rPr lang="en-US" dirty="0"/>
              <a:t>Was Jesus literally forsaken?</a:t>
            </a:r>
          </a:p>
          <a:p>
            <a:r>
              <a:rPr lang="en-US" dirty="0"/>
              <a:t>The price paid by Jesus, was the blood shed by Jesus as a sin-offering. </a:t>
            </a:r>
          </a:p>
          <a:p>
            <a:pPr lvl="1"/>
            <a:r>
              <a:rPr lang="en-US" dirty="0"/>
              <a:t>He was not literally sin, but He was made a sin-offering.</a:t>
            </a:r>
          </a:p>
          <a:p>
            <a:pPr lvl="1"/>
            <a:r>
              <a:rPr lang="en-US" dirty="0"/>
              <a:t>Jesus did not become guilty of the sins any more than the animals involved in the Old Testament sacrifices became literally guilty.</a:t>
            </a:r>
          </a:p>
          <a:p>
            <a:pPr lvl="1"/>
            <a:r>
              <a:rPr lang="en-US" dirty="0"/>
              <a:t>The shedding of the blood became the means of forgiveness and the way by which the wrath of God was appeased. In contrast to the animals, Jesus came to do the will of God.</a:t>
            </a:r>
          </a:p>
          <a:p>
            <a:pPr lvl="1"/>
            <a:r>
              <a:rPr lang="en-US" dirty="0"/>
              <a:t>Hebrews 10:10, </a:t>
            </a:r>
            <a:r>
              <a:rPr lang="en-US" i="1" dirty="0"/>
              <a:t>“By which will we have been sanctified through the offering of the body of Jesus Christ once for all.”</a:t>
            </a:r>
          </a:p>
        </p:txBody>
      </p:sp>
    </p:spTree>
    <p:extLst>
      <p:ext uri="{BB962C8B-B14F-4D97-AF65-F5344CB8AC3E}">
        <p14:creationId xmlns:p14="http://schemas.microsoft.com/office/powerpoint/2010/main" val="314888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571510"/>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485775" y="1590676"/>
            <a:ext cx="8372475" cy="4862870"/>
          </a:xfrm>
        </p:spPr>
        <p:txBody>
          <a:bodyPr>
            <a:spAutoFit/>
          </a:bodyPr>
          <a:lstStyle/>
          <a:p>
            <a:pPr marL="273050" marR="0" lvl="0" indent="-273050" algn="l" defTabSz="914400" rtl="0" eaLnBrk="1" fontAlgn="base" latinLnBrk="0" hangingPunct="1">
              <a:lnSpc>
                <a:spcPct val="100000"/>
              </a:lnSpc>
              <a:spcBef>
                <a:spcPts val="575"/>
              </a:spcBef>
              <a:spcAft>
                <a:spcPct val="0"/>
              </a:spcAft>
              <a:buClr>
                <a:srgbClr val="727CA3"/>
              </a:buClr>
              <a:buSzPct val="85000"/>
              <a:buFont typeface="Wingdings 2" pitchFamily="18" charset="2"/>
              <a:buChar char=""/>
              <a:tabLst/>
              <a:defRPr/>
            </a:pPr>
            <a:r>
              <a:rPr lang="en-US" dirty="0"/>
              <a:t>What is meant by the phrase: </a:t>
            </a:r>
            <a:r>
              <a:rPr lang="en-US" i="1" dirty="0"/>
              <a:t>“My God, My God, why have You forsaken Me?”</a:t>
            </a:r>
            <a:r>
              <a:rPr lang="en-US" dirty="0"/>
              <a:t> </a:t>
            </a:r>
            <a:r>
              <a:rPr kumimoji="0" lang="en-US" sz="3200" b="0" u="none" strike="noStrike" kern="1200" cap="none" spc="0" normalizeH="0" baseline="0" noProof="0" dirty="0">
                <a:ln>
                  <a:noFill/>
                </a:ln>
                <a:effectLst/>
                <a:uLnTx/>
                <a:uFillTx/>
                <a:latin typeface="Perpetua"/>
                <a:ea typeface="+mn-ea"/>
                <a:cs typeface="+mn-cs"/>
              </a:rPr>
              <a:t>(NASV)</a:t>
            </a:r>
          </a:p>
          <a:p>
            <a:pPr marL="0" indent="0">
              <a:buNone/>
            </a:pPr>
            <a:endParaRPr lang="en-US" i="1" dirty="0"/>
          </a:p>
          <a:p>
            <a:r>
              <a:rPr lang="en-US" dirty="0"/>
              <a:t>By quoting the first line of Psalms 22, Jesus was appropriating the message of the psalm to Himself.</a:t>
            </a:r>
          </a:p>
          <a:p>
            <a:r>
              <a:rPr lang="en-US" sz="2800" dirty="0"/>
              <a:t>The psalm can be broken down into two major parts:</a:t>
            </a:r>
          </a:p>
          <a:p>
            <a:pPr marL="0" indent="0">
              <a:buNone/>
            </a:pPr>
            <a:r>
              <a:rPr lang="en-US" sz="3200" b="1" dirty="0"/>
              <a:t>1. Forsaken by God (verses 1-21)</a:t>
            </a:r>
          </a:p>
          <a:p>
            <a:pPr marL="0" indent="0">
              <a:buNone/>
            </a:pPr>
            <a:r>
              <a:rPr lang="en-US" sz="3200" b="1" dirty="0"/>
              <a:t>2. Delivered by God (verses 22-31)</a:t>
            </a:r>
          </a:p>
          <a:p>
            <a:pPr>
              <a:buFont typeface="Wingdings" panose="05000000000000000000" pitchFamily="2" charset="2"/>
              <a:buChar char="Ø"/>
            </a:pPr>
            <a:r>
              <a:rPr lang="en-US" dirty="0"/>
              <a:t>The psalm begins with this desperate phrase quoted by Jesus, but as it proceeds it expresses a victorious assurance of deliverance!</a:t>
            </a:r>
          </a:p>
        </p:txBody>
      </p:sp>
    </p:spTree>
    <p:extLst>
      <p:ext uri="{BB962C8B-B14F-4D97-AF65-F5344CB8AC3E}">
        <p14:creationId xmlns:p14="http://schemas.microsoft.com/office/powerpoint/2010/main" val="568782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555D1-FC54-5639-AAAC-629F4E1EFCE2}"/>
              </a:ext>
            </a:extLst>
          </p:cNvPr>
          <p:cNvSpPr>
            <a:spLocks noGrp="1"/>
          </p:cNvSpPr>
          <p:nvPr>
            <p:ph type="title"/>
          </p:nvPr>
        </p:nvSpPr>
        <p:spPr>
          <a:xfrm>
            <a:off x="385762" y="650886"/>
            <a:ext cx="8372475" cy="754053"/>
          </a:xfrm>
        </p:spPr>
        <p:txBody>
          <a:bodyPr>
            <a:spAutoFit/>
          </a:bodyPr>
          <a:lstStyle/>
          <a:p>
            <a:r>
              <a:rPr lang="en-US" b="1" dirty="0">
                <a:solidFill>
                  <a:schemeClr val="tx1"/>
                </a:solidFill>
              </a:rPr>
              <a:t>Suffering, Yet Calling For Deliverance</a:t>
            </a:r>
          </a:p>
        </p:txBody>
      </p:sp>
      <p:sp>
        <p:nvSpPr>
          <p:cNvPr id="3" name="Content Placeholder 2">
            <a:extLst>
              <a:ext uri="{FF2B5EF4-FFF2-40B4-BE49-F238E27FC236}">
                <a16:creationId xmlns:a16="http://schemas.microsoft.com/office/drawing/2014/main" id="{BA88C4D0-156B-45B0-00FA-376C57C026E9}"/>
              </a:ext>
            </a:extLst>
          </p:cNvPr>
          <p:cNvSpPr>
            <a:spLocks noGrp="1"/>
          </p:cNvSpPr>
          <p:nvPr>
            <p:ph sz="quarter" idx="1"/>
          </p:nvPr>
        </p:nvSpPr>
        <p:spPr>
          <a:xfrm>
            <a:off x="485775" y="1590676"/>
            <a:ext cx="8372475" cy="3123932"/>
          </a:xfrm>
        </p:spPr>
        <p:txBody>
          <a:bodyPr>
            <a:spAutoFit/>
          </a:bodyPr>
          <a:lstStyle/>
          <a:p>
            <a:r>
              <a:rPr lang="en-US" sz="3200" dirty="0"/>
              <a:t>What is meant by the phrase: </a:t>
            </a:r>
            <a:r>
              <a:rPr lang="en-US" sz="3200" i="1" dirty="0"/>
              <a:t>“My God, My God, why have you forsaken Me?”</a:t>
            </a:r>
            <a:r>
              <a:rPr lang="en-US" sz="3200" dirty="0"/>
              <a:t> (NASV)</a:t>
            </a:r>
          </a:p>
          <a:p>
            <a:r>
              <a:rPr lang="en-US" sz="3200" dirty="0"/>
              <a:t>Note: We should not see these words of Jesus in a vacuum (without context), for other parts of the psalm fit with the events of the cross; other prophecies are fulfilled (e.g., verses 7-8, 16-18).</a:t>
            </a:r>
          </a:p>
        </p:txBody>
      </p:sp>
    </p:spTree>
    <p:extLst>
      <p:ext uri="{BB962C8B-B14F-4D97-AF65-F5344CB8AC3E}">
        <p14:creationId xmlns:p14="http://schemas.microsoft.com/office/powerpoint/2010/main" val="37881327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TotalTime>
  <Words>2039</Words>
  <Application>Microsoft Office PowerPoint</Application>
  <PresentationFormat>On-screen Show (4:3)</PresentationFormat>
  <Paragraphs>112</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Franklin Gothic Book</vt:lpstr>
      <vt:lpstr>Perpetua</vt:lpstr>
      <vt:lpstr>Wingdings</vt:lpstr>
      <vt:lpstr>Wingdings 2</vt:lpstr>
      <vt:lpstr>Theme10</vt:lpstr>
      <vt:lpstr>Psalms 22 – Messianic Prophecy</vt:lpstr>
      <vt:lpstr>Introduction:</vt:lpstr>
      <vt:lpstr>Suffering, Yet Calling For Deliverance</vt:lpstr>
      <vt:lpstr>Suffering, Yet Calling For Deliverance</vt:lpstr>
      <vt:lpstr>Suffering, Yet Calling For Deliverance</vt:lpstr>
      <vt:lpstr>Suffering, Yet Calling For Deliverance</vt:lpstr>
      <vt:lpstr>Suffering, Yet Calling For Deliverance</vt:lpstr>
      <vt:lpstr>Suffering, Yet Calling For Deliverance</vt:lpstr>
      <vt:lpstr>Suffering, Yet Calling For Deliverance</vt:lpstr>
      <vt:lpstr>Suffering, Yet Calling For Deliverance</vt:lpstr>
      <vt:lpstr>Suffering, Yet Calling For Deliverance</vt:lpstr>
      <vt:lpstr>Suffering, Yet Calling For Deliverance</vt:lpstr>
      <vt:lpstr>Suffering, Yet Calling For Deliverance</vt:lpstr>
      <vt:lpstr>Suffering, Yet Calling For Deliverance</vt:lpstr>
      <vt:lpstr>Feeling forsaken, yet still trusting (22:1-5)</vt:lpstr>
      <vt:lpstr>Enduring suffering, yet you are always my God (22:6-11)</vt:lpstr>
      <vt:lpstr>Crucified, yet still looking for deliverance (22:12-21)</vt:lpstr>
      <vt:lpstr>Crucified, yet still looking for deliverance (22:12-21)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9</cp:revision>
  <cp:lastPrinted>2022-09-17T01:36:01Z</cp:lastPrinted>
  <dcterms:created xsi:type="dcterms:W3CDTF">2022-09-11T14:00:26Z</dcterms:created>
  <dcterms:modified xsi:type="dcterms:W3CDTF">2022-09-17T01:36:21Z</dcterms:modified>
</cp:coreProperties>
</file>